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2"/>
  </p:notesMasterIdLst>
  <p:sldIdLst>
    <p:sldId id="257" r:id="rId2"/>
    <p:sldId id="263" r:id="rId3"/>
    <p:sldId id="258" r:id="rId4"/>
    <p:sldId id="259" r:id="rId5"/>
    <p:sldId id="260" r:id="rId6"/>
    <p:sldId id="268" r:id="rId7"/>
    <p:sldId id="264" r:id="rId8"/>
    <p:sldId id="266" r:id="rId9"/>
    <p:sldId id="265" r:id="rId10"/>
    <p:sldId id="270" r:id="rId11"/>
  </p:sldIdLst>
  <p:sldSz cx="12192000" cy="6858000"/>
  <p:notesSz cx="6858000" cy="9144000"/>
  <p:embeddedFontLst>
    <p:embeddedFont>
      <p:font typeface="ONE 모바일고딕 Bold" panose="00000800000000000000" pitchFamily="2" charset="-127"/>
      <p:bold r:id="rId13"/>
    </p:embeddedFont>
    <p:embeddedFont>
      <p:font typeface="SB 어그로 Medium" panose="020206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코트라 볼드체" panose="02020603020101020101" pitchFamily="18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준혁 안" initials="준안" lastIdx="3" clrIdx="0">
    <p:extLst>
      <p:ext uri="{19B8F6BF-5375-455C-9EA6-DF929625EA0E}">
        <p15:presenceInfo xmlns:p15="http://schemas.microsoft.com/office/powerpoint/2012/main" userId="ede2521d9b3080c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8" autoAdjust="0"/>
    <p:restoredTop sz="92786" autoAdjust="0"/>
  </p:normalViewPr>
  <p:slideViewPr>
    <p:cSldViewPr snapToGrid="0">
      <p:cViewPr>
        <p:scale>
          <a:sx n="75" d="100"/>
          <a:sy n="75" d="100"/>
        </p:scale>
        <p:origin x="3114" y="17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5CF7E4-AAD9-463A-AF18-0C49205F3A64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5CDED-D63B-4B1B-A590-3DBA705BC1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109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3331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이렇게 시계의 변천사를 알아보았는데요</a:t>
            </a:r>
            <a:r>
              <a:rPr lang="en-US" altLang="ko-KR" dirty="0"/>
              <a:t>.  </a:t>
            </a:r>
            <a:r>
              <a:rPr lang="ko-KR" altLang="en-US" dirty="0"/>
              <a:t>이것으로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584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시계의 변천사를 알아보도록 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904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해시계는 태양의 움직임에 따른 그림자의 변화로 시간을 나타냅니다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사진은 가장 오래된 해시계로도 알려져 있는 기원전 </a:t>
            </a:r>
            <a:r>
              <a:rPr lang="en-US" altLang="ko-KR" dirty="0"/>
              <a:t>1500</a:t>
            </a:r>
            <a:r>
              <a:rPr lang="ko-KR" altLang="en-US" dirty="0"/>
              <a:t>년경에 만들어진 고대 이집트의 해시계인데요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선을 그어 시간을 나눠 놓은 것을 확인할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오른쪽 사진은 조선의 해시계 앙부일구입니다</a:t>
            </a:r>
            <a:r>
              <a:rPr lang="en-US" altLang="ko-KR" dirty="0"/>
              <a:t>. </a:t>
            </a:r>
            <a:r>
              <a:rPr lang="ko-KR" altLang="en-US" dirty="0"/>
              <a:t>최초의 앙부일구는 세종 때 장영실이 만든 것인데요</a:t>
            </a:r>
            <a:r>
              <a:rPr lang="en-US" altLang="ko-KR" dirty="0"/>
              <a:t>. </a:t>
            </a:r>
            <a:r>
              <a:rPr lang="ko-KR" altLang="en-US" dirty="0"/>
              <a:t>세로선으로 시간을 나타냈으며</a:t>
            </a:r>
            <a:r>
              <a:rPr lang="en-US" altLang="ko-KR" dirty="0"/>
              <a:t>, </a:t>
            </a:r>
            <a:r>
              <a:rPr lang="ko-KR" altLang="en-US" dirty="0"/>
              <a:t>가로선으로는 절기를 나타냈습니다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819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물시계는 해시계와 마찬가지로 오래 전부터 존재해왔는데</a:t>
            </a:r>
            <a:r>
              <a:rPr lang="en-US" altLang="ko-KR" dirty="0"/>
              <a:t>, </a:t>
            </a:r>
            <a:r>
              <a:rPr lang="ko-KR" altLang="en-US" dirty="0"/>
              <a:t>해시계와는 달리 밤에도 사용할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왼쪽 사진은 기원전 </a:t>
            </a:r>
            <a:r>
              <a:rPr lang="en-US" altLang="ko-KR" dirty="0"/>
              <a:t>5</a:t>
            </a:r>
            <a:r>
              <a:rPr lang="ko-KR" altLang="en-US" dirty="0"/>
              <a:t>세기 고대 아테네의 물시계로</a:t>
            </a:r>
            <a:r>
              <a:rPr lang="en-US" altLang="ko-KR" dirty="0"/>
              <a:t> </a:t>
            </a:r>
            <a:r>
              <a:rPr lang="ko-KR" altLang="en-US" dirty="0" err="1"/>
              <a:t>클렙시드라라고</a:t>
            </a:r>
            <a:r>
              <a:rPr lang="ko-KR" altLang="en-US" dirty="0"/>
              <a:t> 불리는데요</a:t>
            </a:r>
            <a:r>
              <a:rPr lang="en-US" altLang="ko-KR" dirty="0"/>
              <a:t>.</a:t>
            </a:r>
            <a:r>
              <a:rPr lang="ko-KR" altLang="en-US" dirty="0"/>
              <a:t> 물이 빠져나간 정도를 보고 시간을 측정했습니다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조선에서도 물시계인 자격루가 만들어졌는데요</a:t>
            </a:r>
            <a:r>
              <a:rPr lang="en-US" altLang="ko-KR" dirty="0"/>
              <a:t>. </a:t>
            </a:r>
            <a:r>
              <a:rPr lang="ko-KR" altLang="en-US" dirty="0"/>
              <a:t>지금은 </a:t>
            </a:r>
            <a:r>
              <a:rPr lang="ko-KR" altLang="en-US" dirty="0" err="1"/>
              <a:t>파수호</a:t>
            </a:r>
            <a:r>
              <a:rPr lang="ko-KR" altLang="en-US" dirty="0"/>
              <a:t> 부분만 남아 있지만 과거에는 기계 장치를 통해 자동으로 북과 징을 울렸다고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517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13</a:t>
            </a:r>
            <a:r>
              <a:rPr lang="ko-KR" altLang="en-US" dirty="0"/>
              <a:t>세기 후반부터는 기계식 시계가 등장하기 시작했습니다</a:t>
            </a:r>
            <a:r>
              <a:rPr lang="en-US" altLang="ko-KR" dirty="0"/>
              <a:t>. </a:t>
            </a:r>
            <a:r>
              <a:rPr lang="ko-KR" altLang="en-US" dirty="0"/>
              <a:t>왼쪽의 시계는 추 </a:t>
            </a:r>
            <a:r>
              <a:rPr lang="ko-KR" altLang="en-US" dirty="0" err="1"/>
              <a:t>낙하식</a:t>
            </a:r>
            <a:r>
              <a:rPr lang="ko-KR" altLang="en-US" dirty="0"/>
              <a:t> 시계로 추가 낙하하며 줄이 풀리는 힘을 이용한 시계입니다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두 번째 시계도 기계식 시계인데요</a:t>
            </a:r>
            <a:r>
              <a:rPr lang="en-US" altLang="ko-KR" dirty="0"/>
              <a:t>, </a:t>
            </a:r>
            <a:r>
              <a:rPr lang="ko-KR" altLang="en-US" dirty="0"/>
              <a:t>독일의 자물쇠공 </a:t>
            </a:r>
            <a:r>
              <a:rPr lang="ko-KR" altLang="en-US" dirty="0" err="1"/>
              <a:t>페터</a:t>
            </a:r>
            <a:r>
              <a:rPr lang="ko-KR" altLang="en-US" dirty="0"/>
              <a:t> </a:t>
            </a:r>
            <a:r>
              <a:rPr lang="ko-KR" altLang="en-US" dirty="0" err="1"/>
              <a:t>헨라인이</a:t>
            </a:r>
            <a:r>
              <a:rPr lang="ko-KR" altLang="en-US" dirty="0"/>
              <a:t> </a:t>
            </a:r>
            <a:r>
              <a:rPr lang="ko-KR" altLang="en-US" dirty="0" err="1"/>
              <a:t>무게추</a:t>
            </a:r>
            <a:r>
              <a:rPr lang="ko-KR" altLang="en-US" dirty="0"/>
              <a:t> 대신 태엽을 동력원으로 이용하여 휴대용 회중시계를 만들어냈습니다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1656</a:t>
            </a:r>
            <a:r>
              <a:rPr lang="ko-KR" altLang="en-US" dirty="0"/>
              <a:t>년에는 크리스티안 </a:t>
            </a:r>
            <a:r>
              <a:rPr lang="ko-KR" altLang="en-US" dirty="0" err="1"/>
              <a:t>하위헌스가</a:t>
            </a:r>
            <a:r>
              <a:rPr lang="ko-KR" altLang="en-US" dirty="0"/>
              <a:t> 진자의 등시성을 이용하여 기존의 기계식 시계보다 오차가 적은 진자 시계를 설계했습니다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1745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쿼츠</a:t>
            </a:r>
            <a:r>
              <a:rPr lang="ko-KR" altLang="en-US" dirty="0"/>
              <a:t> 시계는 </a:t>
            </a:r>
            <a:r>
              <a:rPr lang="ko-KR" altLang="en-US" dirty="0" err="1"/>
              <a:t>석영에</a:t>
            </a:r>
            <a:r>
              <a:rPr lang="ko-KR" altLang="en-US" dirty="0"/>
              <a:t> 전압을 가하면 일정하게 진동하는 것을 이용한 시계입니다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쿼츠</a:t>
            </a:r>
            <a:r>
              <a:rPr lang="ko-KR" altLang="en-US" dirty="0"/>
              <a:t> 시계는 </a:t>
            </a:r>
            <a:r>
              <a:rPr lang="en-US" altLang="ko-KR" dirty="0"/>
              <a:t>1927</a:t>
            </a:r>
            <a:r>
              <a:rPr lang="ko-KR" altLang="en-US" dirty="0"/>
              <a:t>년 캐나다의 노키아 연구소에서 처음 만들어진 뒤</a:t>
            </a:r>
            <a:r>
              <a:rPr lang="en-US" altLang="ko-KR" dirty="0"/>
              <a:t>, 1969</a:t>
            </a:r>
            <a:r>
              <a:rPr lang="ko-KR" altLang="en-US" dirty="0"/>
              <a:t>년</a:t>
            </a:r>
            <a:r>
              <a:rPr lang="en-US" altLang="ko-KR" dirty="0"/>
              <a:t>, </a:t>
            </a:r>
            <a:r>
              <a:rPr lang="ko-KR" altLang="en-US" dirty="0"/>
              <a:t>일본의 </a:t>
            </a:r>
            <a:r>
              <a:rPr lang="ko-KR" altLang="en-US" dirty="0" err="1"/>
              <a:t>세이코</a:t>
            </a:r>
            <a:r>
              <a:rPr lang="ko-KR" altLang="en-US" dirty="0"/>
              <a:t> 사에서 세계 최초로 </a:t>
            </a:r>
            <a:r>
              <a:rPr lang="ko-KR" altLang="en-US" dirty="0" err="1"/>
              <a:t>쿼츠</a:t>
            </a:r>
            <a:r>
              <a:rPr lang="ko-KR" altLang="en-US" dirty="0"/>
              <a:t> 손목 시계를 상용화했습니다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쿼츠</a:t>
            </a:r>
            <a:r>
              <a:rPr lang="ko-KR" altLang="en-US" dirty="0"/>
              <a:t> 시계의 등장으로 시계는 더욱 더 작아질 수 있었고</a:t>
            </a:r>
            <a:r>
              <a:rPr lang="en-US" altLang="ko-KR" dirty="0"/>
              <a:t>, </a:t>
            </a:r>
            <a:r>
              <a:rPr lang="ko-KR" altLang="en-US" dirty="0"/>
              <a:t>기계식 시계보다 더 정확하고 생산 단가가 낮아 오늘날 고급 시계를 제외한 대부분의 시계는 </a:t>
            </a:r>
            <a:r>
              <a:rPr lang="ko-KR" altLang="en-US" dirty="0" err="1"/>
              <a:t>쿼츠</a:t>
            </a:r>
            <a:r>
              <a:rPr lang="ko-KR" altLang="en-US" dirty="0"/>
              <a:t> 시계로 만들어집니다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76581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왜인지는 모르겠지만 일부 시계에는 </a:t>
            </a:r>
            <a:r>
              <a:rPr lang="ko-KR" altLang="en-US" dirty="0" err="1"/>
              <a:t>쿼츠라고</a:t>
            </a:r>
            <a:r>
              <a:rPr lang="ko-KR" altLang="en-US" dirty="0"/>
              <a:t> 쓰여 있기도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3129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쿼츠</a:t>
            </a:r>
            <a:r>
              <a:rPr lang="ko-KR" altLang="en-US" dirty="0"/>
              <a:t> 시계는 </a:t>
            </a:r>
            <a:r>
              <a:rPr lang="ko-KR" altLang="en-US" dirty="0" err="1"/>
              <a:t>석영에</a:t>
            </a:r>
            <a:r>
              <a:rPr lang="ko-KR" altLang="en-US" dirty="0"/>
              <a:t> 전압을 가하면 일정하게 진동하는 것을 이용한 시계입니다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쿼츠</a:t>
            </a:r>
            <a:r>
              <a:rPr lang="ko-KR" altLang="en-US" dirty="0"/>
              <a:t> 시계는 </a:t>
            </a:r>
            <a:r>
              <a:rPr lang="en-US" altLang="ko-KR" dirty="0"/>
              <a:t>1927</a:t>
            </a:r>
            <a:r>
              <a:rPr lang="ko-KR" altLang="en-US" dirty="0"/>
              <a:t>년 캐나다의 노키아 연구소에서 처음 만들어진 뒤</a:t>
            </a:r>
            <a:r>
              <a:rPr lang="en-US" altLang="ko-KR" dirty="0"/>
              <a:t>, 1969</a:t>
            </a:r>
            <a:r>
              <a:rPr lang="ko-KR" altLang="en-US" dirty="0"/>
              <a:t>년</a:t>
            </a:r>
            <a:r>
              <a:rPr lang="en-US" altLang="ko-KR" dirty="0"/>
              <a:t>, </a:t>
            </a:r>
            <a:r>
              <a:rPr lang="ko-KR" altLang="en-US" dirty="0"/>
              <a:t>일본의 </a:t>
            </a:r>
            <a:r>
              <a:rPr lang="ko-KR" altLang="en-US" dirty="0" err="1"/>
              <a:t>세이코</a:t>
            </a:r>
            <a:r>
              <a:rPr lang="ko-KR" altLang="en-US" dirty="0"/>
              <a:t> 사에서 세계 최초로 </a:t>
            </a:r>
            <a:r>
              <a:rPr lang="ko-KR" altLang="en-US" dirty="0" err="1"/>
              <a:t>쿼츠</a:t>
            </a:r>
            <a:r>
              <a:rPr lang="ko-KR" altLang="en-US" dirty="0"/>
              <a:t> 손목 시계를 상용화했습니다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쿼츠</a:t>
            </a:r>
            <a:r>
              <a:rPr lang="ko-KR" altLang="en-US" dirty="0"/>
              <a:t> 시계의 등장으로 시계는 더욱 더 작아질 수 있었고</a:t>
            </a:r>
            <a:r>
              <a:rPr lang="en-US" altLang="ko-KR" dirty="0"/>
              <a:t>, </a:t>
            </a:r>
            <a:r>
              <a:rPr lang="ko-KR" altLang="en-US" dirty="0"/>
              <a:t>기계식 시계보다 더 정확하고 생산 단가가 낮아 오늘날 고급 시계를 제외한 대부분의 시계는 </a:t>
            </a:r>
            <a:r>
              <a:rPr lang="ko-KR" altLang="en-US" dirty="0" err="1"/>
              <a:t>쿼츠</a:t>
            </a:r>
            <a:r>
              <a:rPr lang="ko-KR" altLang="en-US" dirty="0"/>
              <a:t> 시계로 만들어집니다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3961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원자시계는 원자의 진동수가 일정함을 이용한 시계입니다</a:t>
            </a:r>
            <a:r>
              <a:rPr lang="en-US" altLang="ko-KR" dirty="0"/>
              <a:t>. </a:t>
            </a:r>
            <a:r>
              <a:rPr lang="ko-KR" altLang="en-US" dirty="0"/>
              <a:t>이러한 원자의 성질 때문에 국제표준화기구에서는 </a:t>
            </a:r>
            <a:r>
              <a:rPr lang="ko-KR" altLang="en-US" dirty="0" err="1"/>
              <a:t>세슘</a:t>
            </a:r>
            <a:r>
              <a:rPr lang="en-US" altLang="ko-KR" dirty="0"/>
              <a:t>-133 </a:t>
            </a:r>
            <a:r>
              <a:rPr lang="ko-KR" altLang="en-US" dirty="0"/>
              <a:t>원자가 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91</a:t>
            </a:r>
            <a:r>
              <a:rPr lang="ko-KR" altLang="en-US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억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9263</a:t>
            </a:r>
            <a:r>
              <a:rPr lang="ko-KR" altLang="en-US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만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1770</a:t>
            </a:r>
            <a:r>
              <a:rPr lang="ko-KR" altLang="en-US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번 진동하는 시간을 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초라고 정의했는데요</a:t>
            </a:r>
            <a:r>
              <a:rPr lang="en-US" altLang="ko-KR" b="0" i="0" dirty="0">
                <a:solidFill>
                  <a:srgbClr val="42424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en-US" altLang="ko-KR" dirty="0"/>
          </a:p>
          <a:p>
            <a:r>
              <a:rPr lang="ko-KR" altLang="en-US" dirty="0"/>
              <a:t>미국에서는 이테르븀 원자를 이용해 </a:t>
            </a:r>
            <a:r>
              <a:rPr lang="en-US" altLang="ko-KR" dirty="0"/>
              <a:t>3</a:t>
            </a:r>
            <a:r>
              <a:rPr lang="ko-KR" altLang="en-US" dirty="0"/>
              <a:t>억 년에 오차가 </a:t>
            </a:r>
            <a:r>
              <a:rPr lang="en-US" altLang="ko-KR" dirty="0"/>
              <a:t>1</a:t>
            </a:r>
            <a:r>
              <a:rPr lang="ko-KR" altLang="en-US" dirty="0"/>
              <a:t>초 나는 원자시계를 개발하기도 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5CDED-D63B-4B1B-A590-3DBA705BC18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5736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1969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04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334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272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530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97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232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186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8181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55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475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097D71-4AE2-48E8-A83E-E50E7B8E08E1}" type="datetimeFigureOut">
              <a:rPr lang="ko-KR" altLang="en-US" smtClean="0"/>
              <a:t>2022-12-11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12E41-2584-44CB-8ACD-514548F03F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636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7788AD6-B8B6-F6FB-15BC-9C8D95F03856}"/>
              </a:ext>
            </a:extLst>
          </p:cNvPr>
          <p:cNvSpPr/>
          <p:nvPr/>
        </p:nvSpPr>
        <p:spPr>
          <a:xfrm>
            <a:off x="0" y="6858000"/>
            <a:ext cx="12192000" cy="1676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2F914B-2B6E-B5F7-04E6-65873037DCFE}"/>
              </a:ext>
            </a:extLst>
          </p:cNvPr>
          <p:cNvSpPr txBox="1"/>
          <p:nvPr/>
        </p:nvSpPr>
        <p:spPr>
          <a:xfrm flipH="1">
            <a:off x="-8077200" y="2644170"/>
            <a:ext cx="955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시계의 역사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953259-6CDF-561C-00E3-26068EB59688}"/>
              </a:ext>
            </a:extLst>
          </p:cNvPr>
          <p:cNvSpPr txBox="1"/>
          <p:nvPr/>
        </p:nvSpPr>
        <p:spPr>
          <a:xfrm>
            <a:off x="9862820" y="6883400"/>
            <a:ext cx="232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안준혁</a:t>
            </a:r>
            <a:endParaRPr lang="ko-KR" altLang="en-US" dirty="0">
              <a:latin typeface="코트라 볼드체" panose="02020603020101020101" pitchFamily="18" charset="-127"/>
              <a:ea typeface="코트라 볼드체" panose="02020603020101020101" pitchFamily="18" charset="-127"/>
              <a:cs typeface="코트라 볼드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6762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9CBC049-10F9-5368-2C2E-5E4FC647B0CB}"/>
              </a:ext>
            </a:extLst>
          </p:cNvPr>
          <p:cNvSpPr/>
          <p:nvPr/>
        </p:nvSpPr>
        <p:spPr>
          <a:xfrm>
            <a:off x="0" y="5349"/>
            <a:ext cx="12192000" cy="1677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48593D-159D-5A33-7616-63BE95A8ECA6}"/>
              </a:ext>
            </a:extLst>
          </p:cNvPr>
          <p:cNvSpPr txBox="1"/>
          <p:nvPr/>
        </p:nvSpPr>
        <p:spPr>
          <a:xfrm>
            <a:off x="1473200" y="2644170"/>
            <a:ext cx="924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SB 어그로 Medium" panose="02020603020101020101" pitchFamily="18" charset="-127"/>
                <a:ea typeface="SB 어그로 Medium" panose="02020603020101020101" pitchFamily="18" charset="-127"/>
                <a:cs typeface="코트라 볼드체" panose="02020603020101020101" pitchFamily="18" charset="-127"/>
              </a:rPr>
              <a:t>감사합니다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5F9B7D9-E2A0-4C5B-2F81-FF56CCDEFC6E}"/>
              </a:ext>
            </a:extLst>
          </p:cNvPr>
          <p:cNvSpPr/>
          <p:nvPr/>
        </p:nvSpPr>
        <p:spPr>
          <a:xfrm>
            <a:off x="0" y="0"/>
            <a:ext cx="12192000" cy="1677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4798789-5127-42A0-808D-83B106A76DE6}"/>
              </a:ext>
            </a:extLst>
          </p:cNvPr>
          <p:cNvSpPr/>
          <p:nvPr/>
        </p:nvSpPr>
        <p:spPr>
          <a:xfrm>
            <a:off x="0" y="0"/>
            <a:ext cx="12192000" cy="6852651"/>
          </a:xfrm>
          <a:prstGeom prst="rect">
            <a:avLst/>
          </a:prstGeom>
          <a:solidFill>
            <a:srgbClr val="333333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0335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30BCDDB-D0FD-CAF7-3355-89314345BCDE}"/>
              </a:ext>
            </a:extLst>
          </p:cNvPr>
          <p:cNvSpPr txBox="1"/>
          <p:nvPr/>
        </p:nvSpPr>
        <p:spPr>
          <a:xfrm>
            <a:off x="1473200" y="2644170"/>
            <a:ext cx="924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SB 어그로 Medium" panose="02020603020101020101" pitchFamily="18" charset="-127"/>
                <a:ea typeface="SB 어그로 Medium" panose="02020603020101020101" pitchFamily="18" charset="-127"/>
                <a:cs typeface="코트라 볼드체" panose="02020603020101020101" pitchFamily="18" charset="-127"/>
              </a:rPr>
              <a:t>시계의 역사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2681584-15E2-A9C4-F05E-5DC5A9653516}"/>
              </a:ext>
            </a:extLst>
          </p:cNvPr>
          <p:cNvSpPr/>
          <p:nvPr/>
        </p:nvSpPr>
        <p:spPr>
          <a:xfrm>
            <a:off x="0" y="5181600"/>
            <a:ext cx="12192000" cy="1676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C5A2A-F566-C059-FD09-79CD0DD8A15C}"/>
              </a:ext>
            </a:extLst>
          </p:cNvPr>
          <p:cNvSpPr txBox="1"/>
          <p:nvPr/>
        </p:nvSpPr>
        <p:spPr>
          <a:xfrm>
            <a:off x="9862820" y="5181600"/>
            <a:ext cx="232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SB 어그로 Medium" panose="02020603020101020101" pitchFamily="18" charset="-127"/>
                <a:ea typeface="SB 어그로 Medium" panose="02020603020101020101" pitchFamily="18" charset="-127"/>
                <a:cs typeface="코트라 볼드체" panose="02020603020101020101" pitchFamily="18" charset="-127"/>
              </a:rPr>
              <a:t>안준혁</a:t>
            </a:r>
            <a:endParaRPr lang="ko-KR" altLang="en-US" dirty="0">
              <a:latin typeface="SB 어그로 Medium" panose="02020603020101020101" pitchFamily="18" charset="-127"/>
              <a:ea typeface="SB 어그로 Medium" panose="02020603020101020101" pitchFamily="18" charset="-127"/>
              <a:cs typeface="코트라 볼드체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7162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다리꼴 5">
            <a:extLst>
              <a:ext uri="{FF2B5EF4-FFF2-40B4-BE49-F238E27FC236}">
                <a16:creationId xmlns:a16="http://schemas.microsoft.com/office/drawing/2014/main" id="{B6B0AEE6-ED2B-53AF-8E40-F97CBB5DCA36}"/>
              </a:ext>
            </a:extLst>
          </p:cNvPr>
          <p:cNvSpPr/>
          <p:nvPr/>
        </p:nvSpPr>
        <p:spPr>
          <a:xfrm>
            <a:off x="-508715" y="373808"/>
            <a:ext cx="4945487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D3368AC-F0AF-03E6-8B14-1505C88C5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30" y="1489364"/>
            <a:ext cx="3873583" cy="423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389680-1910-1E66-4BB2-AF1BAFD47C2B}"/>
              </a:ext>
            </a:extLst>
          </p:cNvPr>
          <p:cNvSpPr txBox="1"/>
          <p:nvPr/>
        </p:nvSpPr>
        <p:spPr>
          <a:xfrm>
            <a:off x="1609595" y="5726726"/>
            <a:ext cx="3192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기원전 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1500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년경 고대 이집트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0FA57FA-3AA4-150D-3073-8509B7CF9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176" y="1489364"/>
            <a:ext cx="5669706" cy="425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BD0AA9-F8BB-FB38-6314-A652CE2739B6}"/>
              </a:ext>
            </a:extLst>
          </p:cNvPr>
          <p:cNvSpPr txBox="1"/>
          <p:nvPr/>
        </p:nvSpPr>
        <p:spPr>
          <a:xfrm>
            <a:off x="5742175" y="5741644"/>
            <a:ext cx="2142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앙부일구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(1434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년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6FBFBF-AF86-370D-887B-4DF6FD6EBE79}"/>
              </a:ext>
            </a:extLst>
          </p:cNvPr>
          <p:cNvSpPr txBox="1"/>
          <p:nvPr/>
        </p:nvSpPr>
        <p:spPr>
          <a:xfrm>
            <a:off x="928531" y="373808"/>
            <a:ext cx="2329019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해시계</a:t>
            </a:r>
          </a:p>
        </p:txBody>
      </p:sp>
    </p:spTree>
    <p:extLst>
      <p:ext uri="{BB962C8B-B14F-4D97-AF65-F5344CB8AC3E}">
        <p14:creationId xmlns:p14="http://schemas.microsoft.com/office/powerpoint/2010/main" val="35448382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다리꼴 7">
            <a:extLst>
              <a:ext uri="{FF2B5EF4-FFF2-40B4-BE49-F238E27FC236}">
                <a16:creationId xmlns:a16="http://schemas.microsoft.com/office/drawing/2014/main" id="{48E78F68-8421-C847-7CC7-4115E8D542DE}"/>
              </a:ext>
            </a:extLst>
          </p:cNvPr>
          <p:cNvSpPr/>
          <p:nvPr/>
        </p:nvSpPr>
        <p:spPr>
          <a:xfrm>
            <a:off x="-508715" y="373808"/>
            <a:ext cx="4945487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9D3043-EEC9-7CD3-DAFC-7F413E51162B}"/>
              </a:ext>
            </a:extLst>
          </p:cNvPr>
          <p:cNvSpPr txBox="1"/>
          <p:nvPr/>
        </p:nvSpPr>
        <p:spPr>
          <a:xfrm>
            <a:off x="928531" y="373808"/>
            <a:ext cx="2381340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물시계</a:t>
            </a:r>
          </a:p>
        </p:txBody>
      </p:sp>
      <p:pic>
        <p:nvPicPr>
          <p:cNvPr id="3" name="Picture 2" descr="장영실 사라지고 베일에 싸인 조선 물시계 '자격루' 비밀 풀렸다 ...">
            <a:extLst>
              <a:ext uri="{FF2B5EF4-FFF2-40B4-BE49-F238E27FC236}">
                <a16:creationId xmlns:a16="http://schemas.microsoft.com/office/drawing/2014/main" id="{301357BD-F6A7-B95A-DA69-B9662DC7A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435" y="1224264"/>
            <a:ext cx="3212190" cy="427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18CEF4E9-D089-D8D7-9175-7C7A17BF0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435" y="1290181"/>
            <a:ext cx="3212190" cy="427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FEAE0D-587E-5877-1668-EA6B1A7E4373}"/>
              </a:ext>
            </a:extLst>
          </p:cNvPr>
          <p:cNvSpPr txBox="1"/>
          <p:nvPr/>
        </p:nvSpPr>
        <p:spPr>
          <a:xfrm>
            <a:off x="8222435" y="5567819"/>
            <a:ext cx="2167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자격루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(1434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년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A625F2B2-EBE6-2267-0327-194754D23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30" y="1224263"/>
            <a:ext cx="3116903" cy="434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C93E51-EFF7-B6EA-4ACA-90E654B8D7DB}"/>
              </a:ext>
            </a:extLst>
          </p:cNvPr>
          <p:cNvSpPr txBox="1"/>
          <p:nvPr/>
        </p:nvSpPr>
        <p:spPr>
          <a:xfrm>
            <a:off x="1277655" y="5567819"/>
            <a:ext cx="2767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기원전 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5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세기 고대 아테네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42126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다리꼴 16">
            <a:extLst>
              <a:ext uri="{FF2B5EF4-FFF2-40B4-BE49-F238E27FC236}">
                <a16:creationId xmlns:a16="http://schemas.microsoft.com/office/drawing/2014/main" id="{4A8724AA-B175-513C-6F35-33F96CDBF1B5}"/>
              </a:ext>
            </a:extLst>
          </p:cNvPr>
          <p:cNvSpPr/>
          <p:nvPr/>
        </p:nvSpPr>
        <p:spPr>
          <a:xfrm>
            <a:off x="-508715" y="373808"/>
            <a:ext cx="5943600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22492F-1195-6AE9-9320-ED0BB8FBC8E9}"/>
              </a:ext>
            </a:extLst>
          </p:cNvPr>
          <p:cNvSpPr txBox="1"/>
          <p:nvPr/>
        </p:nvSpPr>
        <p:spPr>
          <a:xfrm>
            <a:off x="928531" y="373808"/>
            <a:ext cx="3321498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기계식 시계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9485E79-0255-27F4-7120-C4B480AA0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30" y="1404888"/>
            <a:ext cx="2935749" cy="43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C5FE1B-D12A-5207-C631-27171C68B025}"/>
              </a:ext>
            </a:extLst>
          </p:cNvPr>
          <p:cNvSpPr txBox="1"/>
          <p:nvPr/>
        </p:nvSpPr>
        <p:spPr>
          <a:xfrm>
            <a:off x="657616" y="5790240"/>
            <a:ext cx="32066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솔즈베리 성당의 시계 </a:t>
            </a:r>
            <a:r>
              <a:rPr lang="en-US" altLang="ko-KR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(1386</a:t>
            </a:r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년</a:t>
            </a:r>
            <a:r>
              <a:rPr lang="en-US" altLang="ko-KR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, </a:t>
            </a:r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복원</a:t>
            </a:r>
            <a:r>
              <a:rPr lang="en-US" altLang="ko-KR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sz="1400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193F1599-B35A-1EA8-4F23-F73BC2089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833" y="1404888"/>
            <a:ext cx="3501134" cy="230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3A3A8F-CF7D-15FF-F78F-EF46127677E2}"/>
              </a:ext>
            </a:extLst>
          </p:cNvPr>
          <p:cNvSpPr txBox="1"/>
          <p:nvPr/>
        </p:nvSpPr>
        <p:spPr>
          <a:xfrm>
            <a:off x="5862181" y="3707704"/>
            <a:ext cx="2350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태엽식</a:t>
            </a:r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회중시계</a:t>
            </a:r>
            <a:r>
              <a:rPr lang="en-US" altLang="ko-KR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(15</a:t>
            </a:r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세기 초</a:t>
            </a:r>
            <a:r>
              <a:rPr lang="en-US" altLang="ko-KR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)</a:t>
            </a:r>
            <a:endParaRPr lang="ko-KR" altLang="en-US" sz="1400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9CDC9311-F729-37EB-6BB0-DF24C7E820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1315" y="1404888"/>
            <a:ext cx="1663775" cy="4747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D91DA5-AE81-9B6B-A9D7-EB5193F1D09D}"/>
              </a:ext>
            </a:extLst>
          </p:cNvPr>
          <p:cNvSpPr txBox="1"/>
          <p:nvPr/>
        </p:nvSpPr>
        <p:spPr>
          <a:xfrm>
            <a:off x="8926883" y="6087579"/>
            <a:ext cx="23507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하위헌스가</a:t>
            </a:r>
            <a:r>
              <a:rPr lang="ko-KR" altLang="en-US" sz="1400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설계한 진자 시계</a:t>
            </a:r>
          </a:p>
        </p:txBody>
      </p:sp>
    </p:spTree>
    <p:extLst>
      <p:ext uri="{BB962C8B-B14F-4D97-AF65-F5344CB8AC3E}">
        <p14:creationId xmlns:p14="http://schemas.microsoft.com/office/powerpoint/2010/main" val="23040516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다리꼴 8">
            <a:extLst>
              <a:ext uri="{FF2B5EF4-FFF2-40B4-BE49-F238E27FC236}">
                <a16:creationId xmlns:a16="http://schemas.microsoft.com/office/drawing/2014/main" id="{4F010DB4-7B38-A859-BC48-25E506BD050D}"/>
              </a:ext>
            </a:extLst>
          </p:cNvPr>
          <p:cNvSpPr/>
          <p:nvPr/>
        </p:nvSpPr>
        <p:spPr>
          <a:xfrm>
            <a:off x="-508715" y="373808"/>
            <a:ext cx="5557233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B021D4-5AE3-169D-D52C-3DB57565B39D}"/>
              </a:ext>
            </a:extLst>
          </p:cNvPr>
          <p:cNvSpPr txBox="1"/>
          <p:nvPr/>
        </p:nvSpPr>
        <p:spPr>
          <a:xfrm>
            <a:off x="928530" y="373808"/>
            <a:ext cx="2780585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쿼츠</a:t>
            </a:r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시계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996250A-EA2A-7D86-A4AA-D1A5F4C9AE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42"/>
          <a:stretch/>
        </p:blipFill>
        <p:spPr bwMode="auto">
          <a:xfrm>
            <a:off x="928530" y="1553228"/>
            <a:ext cx="2647434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918667-9946-EBC5-ED02-36CB6FFA6F5F}"/>
              </a:ext>
            </a:extLst>
          </p:cNvPr>
          <p:cNvSpPr txBox="1"/>
          <p:nvPr/>
        </p:nvSpPr>
        <p:spPr>
          <a:xfrm>
            <a:off x="1444382" y="3115328"/>
            <a:ext cx="2131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수정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진동자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4FE1DCF-A3F8-9E24-2FE9-2812C4018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04" y="3669172"/>
            <a:ext cx="2688683" cy="201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B3303-26DD-4931-1C0F-5EF978F6928F}"/>
              </a:ext>
            </a:extLst>
          </p:cNvPr>
          <p:cNvSpPr txBox="1"/>
          <p:nvPr/>
        </p:nvSpPr>
        <p:spPr>
          <a:xfrm>
            <a:off x="927904" y="5682390"/>
            <a:ext cx="159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시계 내부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B6DC0E-CFCD-DC31-B912-6F83036E3A07}"/>
              </a:ext>
            </a:extLst>
          </p:cNvPr>
          <p:cNvSpPr txBox="1"/>
          <p:nvPr/>
        </p:nvSpPr>
        <p:spPr>
          <a:xfrm>
            <a:off x="7306328" y="5715000"/>
            <a:ext cx="277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일반적인 벽걸이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시계</a:t>
            </a:r>
          </a:p>
        </p:txBody>
      </p:sp>
      <p:pic>
        <p:nvPicPr>
          <p:cNvPr id="4102" name="Picture 6" descr="Buy Plastic wall clock quartz clock bedroom living room wall clock simple  clock printing at affordable prices — free shipping, real reviews with  photos — Joom">
            <a:extLst>
              <a:ext uri="{FF2B5EF4-FFF2-40B4-BE49-F238E27FC236}">
                <a16:creationId xmlns:a16="http://schemas.microsoft.com/office/drawing/2014/main" id="{B839B7EE-E930-A405-4D98-F66B35573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328" y="1553228"/>
            <a:ext cx="4161772" cy="416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stron (wristwatch) - Wikipedia">
            <a:extLst>
              <a:ext uri="{FF2B5EF4-FFF2-40B4-BE49-F238E27FC236}">
                <a16:creationId xmlns:a16="http://schemas.microsoft.com/office/drawing/2014/main" id="{130CD52C-23B5-095A-1C73-89EE26FFB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536" y="1553228"/>
            <a:ext cx="2437842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9058E5-4AE2-FD62-EF98-07CB55410EE9}"/>
              </a:ext>
            </a:extLst>
          </p:cNvPr>
          <p:cNvSpPr txBox="1"/>
          <p:nvPr/>
        </p:nvSpPr>
        <p:spPr>
          <a:xfrm>
            <a:off x="4242536" y="4728228"/>
            <a:ext cx="2190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1969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아스트론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4909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사다리꼴 16">
            <a:extLst>
              <a:ext uri="{FF2B5EF4-FFF2-40B4-BE49-F238E27FC236}">
                <a16:creationId xmlns:a16="http://schemas.microsoft.com/office/drawing/2014/main" id="{EE1D3EDF-C86C-FCBA-8591-16EED410F33D}"/>
              </a:ext>
            </a:extLst>
          </p:cNvPr>
          <p:cNvSpPr/>
          <p:nvPr/>
        </p:nvSpPr>
        <p:spPr>
          <a:xfrm>
            <a:off x="-3004457" y="373808"/>
            <a:ext cx="18830068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64A178-D00F-FD7F-6668-92CA597C9F35}"/>
              </a:ext>
            </a:extLst>
          </p:cNvPr>
          <p:cNvSpPr txBox="1"/>
          <p:nvPr/>
        </p:nvSpPr>
        <p:spPr>
          <a:xfrm>
            <a:off x="4817485" y="2700985"/>
            <a:ext cx="159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시계 내부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489D50-90DD-D383-EA7A-BCC03D414958}"/>
              </a:ext>
            </a:extLst>
          </p:cNvPr>
          <p:cNvSpPr txBox="1"/>
          <p:nvPr/>
        </p:nvSpPr>
        <p:spPr>
          <a:xfrm>
            <a:off x="4934790" y="373808"/>
            <a:ext cx="2688683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쿼츠</a:t>
            </a:r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시계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BCEEAD7-0EDD-0887-8DC7-90BC50412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801" y="1131274"/>
            <a:ext cx="2647434" cy="313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9EA973-6C69-11A2-A303-5614A78A9B16}"/>
              </a:ext>
            </a:extLst>
          </p:cNvPr>
          <p:cNvSpPr txBox="1"/>
          <p:nvPr/>
        </p:nvSpPr>
        <p:spPr>
          <a:xfrm>
            <a:off x="3676146" y="2766030"/>
            <a:ext cx="2131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수정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진동자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5505B99E-54D6-AC0C-8B2E-B1075DEEB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705" y="1553228"/>
            <a:ext cx="2688683" cy="201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Buy Plastic wall clock quartz clock bedroom living room wall clock simple  clock printing at affordable prices — free shipping, real reviews with  photos — Joom">
            <a:extLst>
              <a:ext uri="{FF2B5EF4-FFF2-40B4-BE49-F238E27FC236}">
                <a16:creationId xmlns:a16="http://schemas.microsoft.com/office/drawing/2014/main" id="{6981DEC4-084C-81CC-0BA8-1370B266F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71163" y="-7368127"/>
            <a:ext cx="16334326" cy="1633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236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Object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사다리꼴 8">
            <a:extLst>
              <a:ext uri="{FF2B5EF4-FFF2-40B4-BE49-F238E27FC236}">
                <a16:creationId xmlns:a16="http://schemas.microsoft.com/office/drawing/2014/main" id="{4F010DB4-7B38-A859-BC48-25E506BD050D}"/>
              </a:ext>
            </a:extLst>
          </p:cNvPr>
          <p:cNvSpPr/>
          <p:nvPr/>
        </p:nvSpPr>
        <p:spPr>
          <a:xfrm>
            <a:off x="-508715" y="373808"/>
            <a:ext cx="5557233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B021D4-5AE3-169D-D52C-3DB57565B39D}"/>
              </a:ext>
            </a:extLst>
          </p:cNvPr>
          <p:cNvSpPr txBox="1"/>
          <p:nvPr/>
        </p:nvSpPr>
        <p:spPr>
          <a:xfrm>
            <a:off x="928530" y="373808"/>
            <a:ext cx="2780585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 err="1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쿼츠</a:t>
            </a:r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시계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996250A-EA2A-7D86-A4AA-D1A5F4C9AE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42"/>
          <a:stretch/>
        </p:blipFill>
        <p:spPr bwMode="auto">
          <a:xfrm>
            <a:off x="928530" y="1553228"/>
            <a:ext cx="2647434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918667-9946-EBC5-ED02-36CB6FFA6F5F}"/>
              </a:ext>
            </a:extLst>
          </p:cNvPr>
          <p:cNvSpPr txBox="1"/>
          <p:nvPr/>
        </p:nvSpPr>
        <p:spPr>
          <a:xfrm>
            <a:off x="1444382" y="3115328"/>
            <a:ext cx="2131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수정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진동자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94FE1DCF-A3F8-9E24-2FE9-2812C4018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04" y="3669172"/>
            <a:ext cx="2688683" cy="201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DB3303-26DD-4931-1C0F-5EF978F6928F}"/>
              </a:ext>
            </a:extLst>
          </p:cNvPr>
          <p:cNvSpPr txBox="1"/>
          <p:nvPr/>
        </p:nvSpPr>
        <p:spPr>
          <a:xfrm>
            <a:off x="927904" y="5682390"/>
            <a:ext cx="159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시계 내부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B6DC0E-CFCD-DC31-B912-6F83036E3A07}"/>
              </a:ext>
            </a:extLst>
          </p:cNvPr>
          <p:cNvSpPr txBox="1"/>
          <p:nvPr/>
        </p:nvSpPr>
        <p:spPr>
          <a:xfrm>
            <a:off x="7306328" y="5715000"/>
            <a:ext cx="277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일반적인 벽걸이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시계</a:t>
            </a:r>
          </a:p>
        </p:txBody>
      </p:sp>
      <p:pic>
        <p:nvPicPr>
          <p:cNvPr id="4102" name="Picture 6" descr="Buy Plastic wall clock quartz clock bedroom living room wall clock simple  clock printing at affordable prices — free shipping, real reviews with  photos — Joom">
            <a:extLst>
              <a:ext uri="{FF2B5EF4-FFF2-40B4-BE49-F238E27FC236}">
                <a16:creationId xmlns:a16="http://schemas.microsoft.com/office/drawing/2014/main" id="{B839B7EE-E930-A405-4D98-F66B35573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6328" y="1553228"/>
            <a:ext cx="4161772" cy="416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Astron (wristwatch) - Wikipedia">
            <a:extLst>
              <a:ext uri="{FF2B5EF4-FFF2-40B4-BE49-F238E27FC236}">
                <a16:creationId xmlns:a16="http://schemas.microsoft.com/office/drawing/2014/main" id="{130CD52C-23B5-095A-1C73-89EE26FFB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2536" y="1553228"/>
            <a:ext cx="2437842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9058E5-4AE2-FD62-EF98-07CB55410EE9}"/>
              </a:ext>
            </a:extLst>
          </p:cNvPr>
          <p:cNvSpPr txBox="1"/>
          <p:nvPr/>
        </p:nvSpPr>
        <p:spPr>
          <a:xfrm>
            <a:off x="4242536" y="4728228"/>
            <a:ext cx="2190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1969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쿼츠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아스트론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7949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다리꼴 1">
            <a:extLst>
              <a:ext uri="{FF2B5EF4-FFF2-40B4-BE49-F238E27FC236}">
                <a16:creationId xmlns:a16="http://schemas.microsoft.com/office/drawing/2014/main" id="{19A59F8F-EDE5-07A1-5FDF-6DB8528EEA72}"/>
              </a:ext>
            </a:extLst>
          </p:cNvPr>
          <p:cNvSpPr/>
          <p:nvPr/>
        </p:nvSpPr>
        <p:spPr>
          <a:xfrm>
            <a:off x="-508715" y="373808"/>
            <a:ext cx="5557233" cy="757466"/>
          </a:xfrm>
          <a:prstGeom prst="trapezoid">
            <a:avLst>
              <a:gd name="adj" fmla="val 66227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611BB1-D9B7-61EC-888C-5B6D79E7BECF}"/>
              </a:ext>
            </a:extLst>
          </p:cNvPr>
          <p:cNvSpPr txBox="1"/>
          <p:nvPr/>
        </p:nvSpPr>
        <p:spPr>
          <a:xfrm>
            <a:off x="928530" y="373808"/>
            <a:ext cx="2780585" cy="850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원자 시계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B3F463BF-EE15-4077-D1B2-7568A91001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530" y="1681749"/>
            <a:ext cx="5167470" cy="3494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78753E-86E5-006D-649D-8A443AFB5B0D}"/>
              </a:ext>
            </a:extLst>
          </p:cNvPr>
          <p:cNvSpPr txBox="1"/>
          <p:nvPr/>
        </p:nvSpPr>
        <p:spPr>
          <a:xfrm>
            <a:off x="3136900" y="5176251"/>
            <a:ext cx="2959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한국의 </a:t>
            </a:r>
            <a:r>
              <a:rPr lang="ko-KR" altLang="en-US" dirty="0" err="1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세슘</a:t>
            </a:r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 원자시계 </a:t>
            </a:r>
            <a:r>
              <a:rPr lang="en-US" altLang="ko-KR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KRISS-1</a:t>
            </a:r>
            <a:endParaRPr lang="ko-KR" altLang="en-US" dirty="0">
              <a:latin typeface="ONE 모바일고딕 Bold" panose="00000800000000000000" pitchFamily="2" charset="-127"/>
              <a:ea typeface="ONE 모바일고딕 Bold" panose="00000800000000000000" pitchFamily="2" charset="-127"/>
            </a:endParaRPr>
          </a:p>
        </p:txBody>
      </p:sp>
      <p:pic>
        <p:nvPicPr>
          <p:cNvPr id="9220" name="Picture 4" descr="Ytterbium Clock">
            <a:extLst>
              <a:ext uri="{FF2B5EF4-FFF2-40B4-BE49-F238E27FC236}">
                <a16:creationId xmlns:a16="http://schemas.microsoft.com/office/drawing/2014/main" id="{A0A05A96-7668-53DD-C429-4BBEAEE7F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4370" y="1681749"/>
            <a:ext cx="4229100" cy="281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963E1C-B4F3-EDEF-F359-4A4EC65B5BEE}"/>
              </a:ext>
            </a:extLst>
          </p:cNvPr>
          <p:cNvSpPr txBox="1"/>
          <p:nvPr/>
        </p:nvSpPr>
        <p:spPr>
          <a:xfrm>
            <a:off x="7034370" y="4501149"/>
            <a:ext cx="27711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ONE 모바일고딕 Bold" panose="00000800000000000000" pitchFamily="2" charset="-127"/>
                <a:ea typeface="ONE 모바일고딕 Bold" panose="00000800000000000000" pitchFamily="2" charset="-127"/>
              </a:rPr>
              <a:t>미국표준기술연구소의 이테르븀 원자시계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9CBC049-10F9-5368-2C2E-5E4FC647B0CB}"/>
              </a:ext>
            </a:extLst>
          </p:cNvPr>
          <p:cNvSpPr/>
          <p:nvPr/>
        </p:nvSpPr>
        <p:spPr>
          <a:xfrm>
            <a:off x="0" y="5349"/>
            <a:ext cx="12192000" cy="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327A57-B9DA-A8A4-49D2-4D9F6443543C}"/>
              </a:ext>
            </a:extLst>
          </p:cNvPr>
          <p:cNvSpPr txBox="1"/>
          <p:nvPr/>
        </p:nvSpPr>
        <p:spPr>
          <a:xfrm>
            <a:off x="12201840" y="2644170"/>
            <a:ext cx="924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9600" dirty="0">
                <a:latin typeface="코트라 볼드체" panose="02020603020101020101" pitchFamily="18" charset="-127"/>
                <a:ea typeface="코트라 볼드체" panose="02020603020101020101" pitchFamily="18" charset="-127"/>
                <a:cs typeface="코트라 볼드체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1354101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</TotalTime>
  <Words>466</Words>
  <Application>Microsoft Office PowerPoint</Application>
  <PresentationFormat>와이드스크린</PresentationFormat>
  <Paragraphs>63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SB 어그로 Medium</vt:lpstr>
      <vt:lpstr>ONE 모바일고딕 Bold</vt:lpstr>
      <vt:lpstr>맑은 고딕</vt:lpstr>
      <vt:lpstr>Arial</vt:lpstr>
      <vt:lpstr>Calibri</vt:lpstr>
      <vt:lpstr>코트라 볼드체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준혁 안</dc:creator>
  <cp:lastModifiedBy>준혁 안</cp:lastModifiedBy>
  <cp:revision>12</cp:revision>
  <dcterms:created xsi:type="dcterms:W3CDTF">2022-12-11T02:33:25Z</dcterms:created>
  <dcterms:modified xsi:type="dcterms:W3CDTF">2022-12-11T14:09:36Z</dcterms:modified>
</cp:coreProperties>
</file>

<file path=docProps/thumbnail.jpeg>
</file>